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7" r:id="rId8"/>
    <p:sldId id="270" r:id="rId9"/>
    <p:sldId id="272" r:id="rId10"/>
    <p:sldId id="268" r:id="rId11"/>
    <p:sldId id="277" r:id="rId12"/>
    <p:sldId id="266" r:id="rId13"/>
    <p:sldId id="278" r:id="rId14"/>
    <p:sldId id="275" r:id="rId15"/>
    <p:sldId id="273" r:id="rId16"/>
    <p:sldId id="265" r:id="rId17"/>
  </p:sldIdLst>
  <p:sldSz cx="12192000" cy="6858000"/>
  <p:notesSz cx="6797675" cy="9926638"/>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85" d="100"/>
          <a:sy n="85" d="100"/>
        </p:scale>
        <p:origin x="45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1-1F3F-4473-BD1D-4275D668DA97}"/>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1F3F-4473-BD1D-4275D668DA9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F3F-4473-BD1D-4275D668DA97}"/>
              </c:ext>
            </c:extLst>
          </c:dPt>
          <c:dLbls>
            <c:dLbl>
              <c:idx val="0"/>
              <c:layout>
                <c:manualLayout>
                  <c:x val="8.4352580927384083E-3"/>
                  <c:y val="-1.9785287255759697E-2"/>
                </c:manualLayout>
              </c:layout>
              <c:tx>
                <c:rich>
                  <a:bodyPr/>
                  <a:lstStyle/>
                  <a:p>
                    <a:r>
                      <a:rPr lang="en-GB"/>
                      <a:t> Buildings</a:t>
                    </a:r>
                    <a:r>
                      <a:rPr lang="en-GB" baseline="0"/>
                      <a:t>, Private houses and houshs </a:t>
                    </a:r>
                    <a:fld id="{288F8F3A-8329-48F9-B2EE-F04948AAF268}" type="VALUE">
                      <a:rPr lang="en-GB" baseline="0"/>
                      <a:pPr/>
                      <a:t>[VALUE]</a:t>
                    </a:fld>
                    <a:endParaRPr lang="en-GB"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F3F-4473-BD1D-4275D668DA97}"/>
                </c:ext>
              </c:extLst>
            </c:dLbl>
            <c:dLbl>
              <c:idx val="1"/>
              <c:layout>
                <c:manualLayout>
                  <c:x val="4.8039280016468545E-2"/>
                  <c:y val="-0.10882618839311753"/>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32802300447738153"/>
                      <c:h val="0.16666666666666666"/>
                    </c:manualLayout>
                  </c15:layout>
                </c:ext>
                <c:ext xmlns:c16="http://schemas.microsoft.com/office/drawing/2014/chart" uri="{C3380CC4-5D6E-409C-BE32-E72D297353CC}">
                  <c16:uniqueId val="{00000003-1F3F-4473-BD1D-4275D668DA97}"/>
                </c:ext>
              </c:extLst>
            </c:dLbl>
            <c:dLbl>
              <c:idx val="2"/>
              <c:layout>
                <c:manualLayout>
                  <c:x val="-1.6056430446194352E-3"/>
                  <c:y val="6.3172207640711561E-2"/>
                </c:manualLayout>
              </c:layout>
              <c:tx>
                <c:rich>
                  <a:bodyPr/>
                  <a:lstStyle/>
                  <a:p>
                    <a:r>
                      <a:rPr lang="en-US" baseline="0"/>
                      <a:t>Monastery residential compounds  </a:t>
                    </a:r>
                    <a:fld id="{39835B86-B929-4965-ACDE-D40809EBEA59}"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F3F-4473-BD1D-4275D668DA97}"/>
                </c:ext>
              </c:extLst>
            </c:dLbl>
            <c:spPr>
              <a:noFill/>
              <a:ln>
                <a:noFill/>
              </a:ln>
              <a:effectLst/>
            </c:spPr>
            <c:txPr>
              <a:bodyPr rot="0" spcFirstLastPara="1" vertOverflow="ellipsis" vert="horz" wrap="square" lIns="38100" tIns="19050" rIns="38100" bIns="19050" anchor="ctr" anchorCtr="0">
                <a:spAutoFit/>
              </a:bodyPr>
              <a:lstStyle/>
              <a:p>
                <a:pPr algn="ctr">
                  <a:defRPr sz="900" b="0" i="0" u="none" strike="noStrike" kern="1200" baseline="0">
                    <a:solidFill>
                      <a:schemeClr val="tx1">
                        <a:lumMod val="75000"/>
                        <a:lumOff val="25000"/>
                      </a:schemeClr>
                    </a:solidFill>
                    <a:latin typeface="+mn-lt"/>
                    <a:ea typeface="+mn-ea"/>
                    <a:cs typeface="+mn-cs"/>
                  </a:defRPr>
                </a:pPr>
                <a:endParaRPr lang="LID4096"/>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Monasteries</c:v>
                </c:pt>
                <c:pt idx="1">
                  <c:v>Residential Compounds</c:v>
                </c:pt>
                <c:pt idx="2">
                  <c:v>Buildlings, private houses, hoashs</c:v>
                </c:pt>
              </c:strCache>
            </c:strRef>
          </c:cat>
          <c:val>
            <c:numRef>
              <c:f>Sheet1!$B$2:$B$4</c:f>
              <c:numCache>
                <c:formatCode>0.00%</c:formatCode>
                <c:ptCount val="3"/>
                <c:pt idx="0">
                  <c:v>0.48399999999999999</c:v>
                </c:pt>
                <c:pt idx="1">
                  <c:v>0.224</c:v>
                </c:pt>
                <c:pt idx="2">
                  <c:v>0.29199999999999998</c:v>
                </c:pt>
              </c:numCache>
            </c:numRef>
          </c:val>
          <c:extLst>
            <c:ext xmlns:c16="http://schemas.microsoft.com/office/drawing/2014/chart" uri="{C3380CC4-5D6E-409C-BE32-E72D297353CC}">
              <c16:uniqueId val="{00000006-1F3F-4473-BD1D-4275D668DA9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LID4096"/>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3133F-CC15-4299-AA29-A4BEF70423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id="{51563E10-3F9A-45FC-8916-ED367DBAE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id="{5D6AE029-087D-40AB-A05E-2B7FDB803EE0}"/>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5" name="Footer Placeholder 4">
            <a:extLst>
              <a:ext uri="{FF2B5EF4-FFF2-40B4-BE49-F238E27FC236}">
                <a16:creationId xmlns:a16="http://schemas.microsoft.com/office/drawing/2014/main" id="{24316209-4683-4682-9613-0028DDD6F780}"/>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CF1DC60C-3B3C-401D-B312-FBDEE64F88B7}"/>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35159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0CA86-19FB-4229-AC7D-E0A7B1E1D7E7}"/>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4E0218C1-BB4F-4817-9992-C01EA031A3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A4244AEF-22C6-4D7C-A1C1-51F6C9AA4F36}"/>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5" name="Footer Placeholder 4">
            <a:extLst>
              <a:ext uri="{FF2B5EF4-FFF2-40B4-BE49-F238E27FC236}">
                <a16:creationId xmlns:a16="http://schemas.microsoft.com/office/drawing/2014/main" id="{33397E41-7968-4F20-811A-32DFB4CA181C}"/>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066E132D-7F4A-4107-988F-7AD37BD38570}"/>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3926574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D7BBEE-0CB7-4485-8F64-9D9D804B97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618C0F5C-A735-4AA1-B2C2-D67F855681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AF0A03EA-5139-41E8-803F-4B0D00B83A57}"/>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5" name="Footer Placeholder 4">
            <a:extLst>
              <a:ext uri="{FF2B5EF4-FFF2-40B4-BE49-F238E27FC236}">
                <a16:creationId xmlns:a16="http://schemas.microsoft.com/office/drawing/2014/main" id="{04F51C4D-A45E-454B-80F8-9CBFCC3B3E9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646CD1EF-EC37-4733-B17E-8AB88F5198B9}"/>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4037483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555C-8D98-4BCD-BF30-63F642756480}"/>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BD671DB8-14EF-4D47-B772-8A61B9A201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7D84E62C-CE73-4E21-AFA8-5A8356332C24}"/>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5" name="Footer Placeholder 4">
            <a:extLst>
              <a:ext uri="{FF2B5EF4-FFF2-40B4-BE49-F238E27FC236}">
                <a16:creationId xmlns:a16="http://schemas.microsoft.com/office/drawing/2014/main" id="{621292B9-1BC3-4D6B-9480-A5E505FB8AF5}"/>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F363A966-0868-48A9-92CF-8CC5DBDD16DB}"/>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41430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9C1BB-909E-4FD9-A398-7F1D1F3EED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id="{E0E9D979-8340-4B6C-A0F3-2C596BA12F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46CC20-0A9A-4B42-97DA-8AC15B030F9E}"/>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5" name="Footer Placeholder 4">
            <a:extLst>
              <a:ext uri="{FF2B5EF4-FFF2-40B4-BE49-F238E27FC236}">
                <a16:creationId xmlns:a16="http://schemas.microsoft.com/office/drawing/2014/main" id="{5AEB6C77-813C-45F9-A3F0-E76A285B7C32}"/>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927A2479-5C9C-4BC9-82C8-7AE2AEE7CF0B}"/>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2074222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13DF-4709-4BA9-BEE7-B918185CE67B}"/>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3BE2A2B1-134C-4E0F-AC99-231362AD5B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id="{0D40FD39-5D81-4A7F-B281-D769F03923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id="{8B94A142-DE66-4AD6-9DBD-39B8077282EC}"/>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6" name="Footer Placeholder 5">
            <a:extLst>
              <a:ext uri="{FF2B5EF4-FFF2-40B4-BE49-F238E27FC236}">
                <a16:creationId xmlns:a16="http://schemas.microsoft.com/office/drawing/2014/main" id="{94A1437B-61EF-450A-B140-1CA5569EDE35}"/>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F3B9D00D-CD3D-48A2-9240-9165D2C6CC39}"/>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349070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4847-4F86-4DC5-BA81-073C4C66AAAA}"/>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B8E06B68-7291-4A35-900C-95EF02B07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98A073-3AAB-4732-93B2-AB15E1605C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id="{4B744D03-E4B1-4371-BD46-4CEE192C09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88F78D-D00C-4FA6-95AD-907FA39598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id="{AF5140E0-963C-4DE5-AB7F-01A505434C7A}"/>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8" name="Footer Placeholder 7">
            <a:extLst>
              <a:ext uri="{FF2B5EF4-FFF2-40B4-BE49-F238E27FC236}">
                <a16:creationId xmlns:a16="http://schemas.microsoft.com/office/drawing/2014/main" id="{4900EB56-62E1-4FF1-B973-D5EEC1F473AE}"/>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id="{B719215F-25E1-4814-96E4-405864B7D3B6}"/>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1705582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FBB2-5260-4252-B6AC-82A2553D0FFE}"/>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id="{DC2F6797-C13D-42F2-9F0D-00526D3CD24F}"/>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4" name="Footer Placeholder 3">
            <a:extLst>
              <a:ext uri="{FF2B5EF4-FFF2-40B4-BE49-F238E27FC236}">
                <a16:creationId xmlns:a16="http://schemas.microsoft.com/office/drawing/2014/main" id="{2B41AC66-7EB8-41FF-BC2A-E393C61B9B10}"/>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id="{942AD359-85A4-4E84-968F-8990ED9F977A}"/>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946589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9735DA-4F2F-405E-A95F-66A2D43FB44E}"/>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3" name="Footer Placeholder 2">
            <a:extLst>
              <a:ext uri="{FF2B5EF4-FFF2-40B4-BE49-F238E27FC236}">
                <a16:creationId xmlns:a16="http://schemas.microsoft.com/office/drawing/2014/main" id="{5A11F60B-4492-4E58-82F1-863B65F7E6B3}"/>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id="{9C5684A6-EB38-422A-89A3-A3745942B047}"/>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3104782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34CCA-21C0-46F1-87CC-D37DA33A3C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id="{6138779E-CAF8-44DB-BC70-306A68A980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id="{E611A386-6E1B-4E15-8FC4-EDE679B9AE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DDEA1B-6447-4C63-8FB2-2B5AE37D89CE}"/>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6" name="Footer Placeholder 5">
            <a:extLst>
              <a:ext uri="{FF2B5EF4-FFF2-40B4-BE49-F238E27FC236}">
                <a16:creationId xmlns:a16="http://schemas.microsoft.com/office/drawing/2014/main" id="{0C51F87E-15B1-48E2-8A8F-10AFF1713D5B}"/>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39E00D41-0C1E-4B9A-9B42-ED274C16BF12}"/>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375104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87E8A-079B-4FFA-974C-214B7B40EB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id="{63036121-3ECD-4F2F-9036-1D5B5EDCCF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id="{021364C1-0B51-4809-9877-5CDF03FFE3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74AB95-03DE-4F7C-B723-6B8550D53D0C}"/>
              </a:ext>
            </a:extLst>
          </p:cNvPr>
          <p:cNvSpPr>
            <a:spLocks noGrp="1"/>
          </p:cNvSpPr>
          <p:nvPr>
            <p:ph type="dt" sz="half" idx="10"/>
          </p:nvPr>
        </p:nvSpPr>
        <p:spPr/>
        <p:txBody>
          <a:bodyPr/>
          <a:lstStyle/>
          <a:p>
            <a:fld id="{82272CD3-60B3-465D-B2C6-F68ED0515D60}" type="datetimeFigureOut">
              <a:rPr lang="x-none" smtClean="0"/>
              <a:t>04/05/2022</a:t>
            </a:fld>
            <a:endParaRPr lang="x-none"/>
          </a:p>
        </p:txBody>
      </p:sp>
      <p:sp>
        <p:nvSpPr>
          <p:cNvPr id="6" name="Footer Placeholder 5">
            <a:extLst>
              <a:ext uri="{FF2B5EF4-FFF2-40B4-BE49-F238E27FC236}">
                <a16:creationId xmlns:a16="http://schemas.microsoft.com/office/drawing/2014/main" id="{EB199342-78F2-4340-9ED9-92CDB3AD2314}"/>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DFD4A2E5-52AA-4A9B-950C-7A4548EFF980}"/>
              </a:ext>
            </a:extLst>
          </p:cNvPr>
          <p:cNvSpPr>
            <a:spLocks noGrp="1"/>
          </p:cNvSpPr>
          <p:nvPr>
            <p:ph type="sldNum" sz="quarter" idx="12"/>
          </p:nvPr>
        </p:nvSpPr>
        <p:spPr/>
        <p:txBody>
          <a:bodyPr/>
          <a:lstStyle/>
          <a:p>
            <a:fld id="{E666055F-B5CE-4DB6-BEF2-3DF431BC8A08}" type="slidenum">
              <a:rPr lang="x-none" smtClean="0"/>
              <a:t>‹#›</a:t>
            </a:fld>
            <a:endParaRPr lang="x-none"/>
          </a:p>
        </p:txBody>
      </p:sp>
    </p:spTree>
    <p:extLst>
      <p:ext uri="{BB962C8B-B14F-4D97-AF65-F5344CB8AC3E}">
        <p14:creationId xmlns:p14="http://schemas.microsoft.com/office/powerpoint/2010/main" val="265859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518578-D5AD-4AD4-8D45-FB56BCC5CA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BCF60010-20E0-49AE-8E7B-A1D4B7AE99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4EFDA34D-73BD-4840-9B8B-D60621BBF4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72CD3-60B3-465D-B2C6-F68ED0515D60}" type="datetimeFigureOut">
              <a:rPr lang="x-none" smtClean="0"/>
              <a:t>04/05/2022</a:t>
            </a:fld>
            <a:endParaRPr lang="x-none"/>
          </a:p>
        </p:txBody>
      </p:sp>
      <p:sp>
        <p:nvSpPr>
          <p:cNvPr id="5" name="Footer Placeholder 4">
            <a:extLst>
              <a:ext uri="{FF2B5EF4-FFF2-40B4-BE49-F238E27FC236}">
                <a16:creationId xmlns:a16="http://schemas.microsoft.com/office/drawing/2014/main" id="{C6A3541D-0EDA-46FB-8FC9-077EC2F37E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id="{388B41F7-75EC-4B72-A0DA-59E1AE8652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6055F-B5CE-4DB6-BEF2-3DF431BC8A08}" type="slidenum">
              <a:rPr lang="x-none" smtClean="0"/>
              <a:t>‹#›</a:t>
            </a:fld>
            <a:endParaRPr lang="x-none"/>
          </a:p>
        </p:txBody>
      </p:sp>
    </p:spTree>
    <p:extLst>
      <p:ext uri="{BB962C8B-B14F-4D97-AF65-F5344CB8AC3E}">
        <p14:creationId xmlns:p14="http://schemas.microsoft.com/office/powerpoint/2010/main" val="3076146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B6853-9030-40D0-BDB7-EDD4F03720CF}"/>
              </a:ext>
            </a:extLst>
          </p:cNvPr>
          <p:cNvSpPr>
            <a:spLocks noGrp="1"/>
          </p:cNvSpPr>
          <p:nvPr>
            <p:ph type="ctrTitle"/>
          </p:nvPr>
        </p:nvSpPr>
        <p:spPr>
          <a:xfrm>
            <a:off x="435428" y="765629"/>
            <a:ext cx="9144000" cy="2387600"/>
          </a:xfrm>
        </p:spPr>
        <p:txBody>
          <a:bodyPr/>
          <a:lstStyle/>
          <a:p>
            <a:r>
              <a:rPr lang="en-US" dirty="0">
                <a:latin typeface="Albertus Extra Bold" panose="020E0802040304020204" pitchFamily="34" charset="0"/>
              </a:rPr>
              <a:t>      </a:t>
            </a:r>
            <a:r>
              <a:rPr lang="en-US" sz="6600" b="1" dirty="0">
                <a:solidFill>
                  <a:srgbClr val="FF0000"/>
                </a:solidFill>
              </a:rPr>
              <a:t>Christian Presence </a:t>
            </a:r>
            <a:br>
              <a:rPr lang="en-US" sz="6600" b="1" dirty="0">
                <a:solidFill>
                  <a:srgbClr val="FF0000"/>
                </a:solidFill>
              </a:rPr>
            </a:br>
            <a:r>
              <a:rPr lang="en-US" sz="6600" b="1" dirty="0">
                <a:solidFill>
                  <a:srgbClr val="FF0000"/>
                </a:solidFill>
              </a:rPr>
              <a:t>      in Jerusalem </a:t>
            </a:r>
            <a:endParaRPr lang="x-none" sz="6600" b="1" dirty="0">
              <a:solidFill>
                <a:srgbClr val="FF0000"/>
              </a:solidFill>
            </a:endParaRPr>
          </a:p>
        </p:txBody>
      </p:sp>
      <p:sp>
        <p:nvSpPr>
          <p:cNvPr id="3" name="Subtitle 2">
            <a:extLst>
              <a:ext uri="{FF2B5EF4-FFF2-40B4-BE49-F238E27FC236}">
                <a16:creationId xmlns:a16="http://schemas.microsoft.com/office/drawing/2014/main" id="{C50450ED-EC6D-4208-9FC7-67E4DDED0EEC}"/>
              </a:ext>
            </a:extLst>
          </p:cNvPr>
          <p:cNvSpPr>
            <a:spLocks noGrp="1"/>
          </p:cNvSpPr>
          <p:nvPr>
            <p:ph type="subTitle" idx="1"/>
          </p:nvPr>
        </p:nvSpPr>
        <p:spPr/>
        <p:txBody>
          <a:bodyPr>
            <a:normAutofit/>
          </a:bodyPr>
          <a:lstStyle/>
          <a:p>
            <a:pPr algn="l"/>
            <a:r>
              <a:rPr lang="en-US" sz="4400" dirty="0">
                <a:latin typeface="Albertus Extra Bold" panose="020E0802040304020204" pitchFamily="34" charset="0"/>
              </a:rPr>
              <a:t>        Present &amp; Future  </a:t>
            </a:r>
          </a:p>
          <a:p>
            <a:endParaRPr lang="x-none" dirty="0"/>
          </a:p>
        </p:txBody>
      </p:sp>
    </p:spTree>
    <p:extLst>
      <p:ext uri="{BB962C8B-B14F-4D97-AF65-F5344CB8AC3E}">
        <p14:creationId xmlns:p14="http://schemas.microsoft.com/office/powerpoint/2010/main" val="505506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954" y="365124"/>
            <a:ext cx="10515600" cy="1325563"/>
          </a:xfrm>
        </p:spPr>
        <p:txBody>
          <a:bodyPr/>
          <a:lstStyle/>
          <a:p>
            <a:pPr algn="ctr"/>
            <a:r>
              <a:rPr lang="en-US" sz="4300" b="1" dirty="0">
                <a:solidFill>
                  <a:srgbClr val="FF0000"/>
                </a:solidFill>
              </a:rPr>
              <a:t>Church Entity outside the old city of Jerusalem </a:t>
            </a:r>
          </a:p>
        </p:txBody>
      </p:sp>
      <p:sp>
        <p:nvSpPr>
          <p:cNvPr id="3" name="Content Placeholder 2"/>
          <p:cNvSpPr>
            <a:spLocks noGrp="1"/>
          </p:cNvSpPr>
          <p:nvPr>
            <p:ph idx="1"/>
          </p:nvPr>
        </p:nvSpPr>
        <p:spPr/>
        <p:txBody>
          <a:bodyPr/>
          <a:lstStyle/>
          <a:p>
            <a:r>
              <a:rPr lang="en-US" dirty="0"/>
              <a:t>77 Churches, Shrines, Monasteries  and convents</a:t>
            </a:r>
          </a:p>
          <a:p>
            <a:r>
              <a:rPr lang="en-US" dirty="0"/>
              <a:t>Around 350 houses (Apartments) outside the old city of Jerusalem located Beit </a:t>
            </a:r>
            <a:r>
              <a:rPr lang="en-US" dirty="0" err="1"/>
              <a:t>Hanina</a:t>
            </a:r>
            <a:r>
              <a:rPr lang="en-US" dirty="0"/>
              <a:t>, Al- </a:t>
            </a:r>
            <a:r>
              <a:rPr lang="en-US" dirty="0" err="1"/>
              <a:t>Dahyeh</a:t>
            </a:r>
            <a:r>
              <a:rPr lang="en-US" dirty="0"/>
              <a:t>, </a:t>
            </a:r>
            <a:r>
              <a:rPr lang="en-US" dirty="0" err="1"/>
              <a:t>Bethphage</a:t>
            </a:r>
            <a:r>
              <a:rPr lang="en-US" dirty="0"/>
              <a:t>, Beit </a:t>
            </a:r>
            <a:r>
              <a:rPr lang="en-US" dirty="0" err="1"/>
              <a:t>Safafah</a:t>
            </a:r>
            <a:endParaRPr lang="en-US" dirty="0"/>
          </a:p>
          <a:p>
            <a:r>
              <a:rPr lang="en-US" dirty="0"/>
              <a:t>Around 65 % of the houses (apartments) are owned or built by different church denominations   </a:t>
            </a:r>
          </a:p>
        </p:txBody>
      </p:sp>
    </p:spTree>
    <p:extLst>
      <p:ext uri="{BB962C8B-B14F-4D97-AF65-F5344CB8AC3E}">
        <p14:creationId xmlns:p14="http://schemas.microsoft.com/office/powerpoint/2010/main" val="3838708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300" b="1" dirty="0">
                <a:solidFill>
                  <a:srgbClr val="FF0000"/>
                </a:solidFill>
              </a:rPr>
              <a:t>Christian based Institutions in Jerusalem </a:t>
            </a:r>
          </a:p>
        </p:txBody>
      </p:sp>
      <p:sp>
        <p:nvSpPr>
          <p:cNvPr id="3" name="Content Placeholder 2"/>
          <p:cNvSpPr>
            <a:spLocks noGrp="1"/>
          </p:cNvSpPr>
          <p:nvPr>
            <p:ph idx="1"/>
          </p:nvPr>
        </p:nvSpPr>
        <p:spPr/>
        <p:txBody>
          <a:bodyPr/>
          <a:lstStyle/>
          <a:p>
            <a:r>
              <a:rPr lang="en-US" dirty="0"/>
              <a:t>25 Social &amp; Development Institutions  </a:t>
            </a:r>
          </a:p>
          <a:p>
            <a:r>
              <a:rPr lang="en-US" dirty="0"/>
              <a:t>15 Sport, Clubs &amp; Cultural Centers </a:t>
            </a:r>
          </a:p>
          <a:p>
            <a:r>
              <a:rPr lang="en-US" dirty="0"/>
              <a:t>29 Christian Educational Institutions ( Kindergarten, Schools &amp; Vocational Centers  </a:t>
            </a:r>
          </a:p>
          <a:p>
            <a:r>
              <a:rPr lang="en-US" dirty="0"/>
              <a:t>15 Biblical, Theology, Philosophy and History educational Institutions</a:t>
            </a:r>
          </a:p>
          <a:p>
            <a:r>
              <a:rPr lang="en-US" dirty="0"/>
              <a:t>12 Christian related Libraries </a:t>
            </a:r>
          </a:p>
          <a:p>
            <a:endParaRPr lang="en-US" dirty="0"/>
          </a:p>
          <a:p>
            <a:endParaRPr lang="en-US" dirty="0"/>
          </a:p>
          <a:p>
            <a:endParaRPr lang="en-US" dirty="0"/>
          </a:p>
        </p:txBody>
      </p:sp>
    </p:spTree>
    <p:extLst>
      <p:ext uri="{BB962C8B-B14F-4D97-AF65-F5344CB8AC3E}">
        <p14:creationId xmlns:p14="http://schemas.microsoft.com/office/powerpoint/2010/main" val="1843848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300" b="1" dirty="0">
                <a:solidFill>
                  <a:srgbClr val="FF0000"/>
                </a:solidFill>
              </a:rPr>
              <a:t>Lack of knowledge to develop </a:t>
            </a:r>
          </a:p>
        </p:txBody>
      </p:sp>
      <p:sp>
        <p:nvSpPr>
          <p:cNvPr id="3" name="Content Placeholder 2"/>
          <p:cNvSpPr>
            <a:spLocks noGrp="1"/>
          </p:cNvSpPr>
          <p:nvPr>
            <p:ph idx="1"/>
          </p:nvPr>
        </p:nvSpPr>
        <p:spPr>
          <a:xfrm>
            <a:off x="838200" y="1807695"/>
            <a:ext cx="10515600" cy="4351338"/>
          </a:xfrm>
        </p:spPr>
        <p:txBody>
          <a:bodyPr/>
          <a:lstStyle/>
          <a:p>
            <a:r>
              <a:rPr lang="en-US" dirty="0"/>
              <a:t>The community Strength, Weakness, Opportunity and Threats</a:t>
            </a:r>
          </a:p>
          <a:p>
            <a:r>
              <a:rPr lang="en-US" dirty="0"/>
              <a:t>There is no such a thing  (I think)     </a:t>
            </a:r>
          </a:p>
          <a:p>
            <a:r>
              <a:rPr lang="en-US" dirty="0"/>
              <a:t>Lack of decisions based on facts  </a:t>
            </a:r>
          </a:p>
        </p:txBody>
      </p:sp>
    </p:spTree>
    <p:extLst>
      <p:ext uri="{BB962C8B-B14F-4D97-AF65-F5344CB8AC3E}">
        <p14:creationId xmlns:p14="http://schemas.microsoft.com/office/powerpoint/2010/main" val="2136555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35E80-D014-4B44-BE33-D853730ADA68}"/>
              </a:ext>
            </a:extLst>
          </p:cNvPr>
          <p:cNvSpPr>
            <a:spLocks noGrp="1"/>
          </p:cNvSpPr>
          <p:nvPr>
            <p:ph type="title"/>
          </p:nvPr>
        </p:nvSpPr>
        <p:spPr/>
        <p:txBody>
          <a:bodyPr/>
          <a:lstStyle/>
          <a:p>
            <a:pPr algn="ctr"/>
            <a:r>
              <a:rPr lang="en-US" sz="4400" b="1" dirty="0">
                <a:solidFill>
                  <a:srgbClr val="FF0000"/>
                </a:solidFill>
              </a:rPr>
              <a:t>What Should be Done </a:t>
            </a:r>
            <a:endParaRPr lang="LID4096" dirty="0"/>
          </a:p>
        </p:txBody>
      </p:sp>
      <p:sp>
        <p:nvSpPr>
          <p:cNvPr id="3" name="Content Placeholder 2">
            <a:extLst>
              <a:ext uri="{FF2B5EF4-FFF2-40B4-BE49-F238E27FC236}">
                <a16:creationId xmlns:a16="http://schemas.microsoft.com/office/drawing/2014/main" id="{930EC01C-5D64-40BC-A826-18C1F68C81AB}"/>
              </a:ext>
            </a:extLst>
          </p:cNvPr>
          <p:cNvSpPr>
            <a:spLocks noGrp="1"/>
          </p:cNvSpPr>
          <p:nvPr>
            <p:ph idx="1"/>
          </p:nvPr>
        </p:nvSpPr>
        <p:spPr/>
        <p:txBody>
          <a:bodyPr>
            <a:normAutofit/>
          </a:bodyPr>
          <a:lstStyle/>
          <a:p>
            <a:pPr marL="0" indent="0">
              <a:buNone/>
            </a:pPr>
            <a:r>
              <a:rPr lang="en-US" dirty="0"/>
              <a:t>	</a:t>
            </a:r>
            <a:r>
              <a:rPr lang="en-US" dirty="0">
                <a:solidFill>
                  <a:srgbClr val="FF0000"/>
                </a:solidFill>
              </a:rPr>
              <a:t>"The best way to predict the future is to create it."</a:t>
            </a:r>
            <a:r>
              <a:rPr lang="en-US" dirty="0"/>
              <a:t> </a:t>
            </a:r>
            <a:r>
              <a:rPr lang="en-US" sz="800" dirty="0"/>
              <a:t>According to a famous quote from Peter Drucker</a:t>
            </a:r>
            <a:r>
              <a:rPr lang="en-US" dirty="0"/>
              <a:t>			</a:t>
            </a:r>
          </a:p>
          <a:p>
            <a:pPr marL="0" indent="0">
              <a:buNone/>
            </a:pPr>
            <a:r>
              <a:rPr lang="en-US" dirty="0">
                <a:solidFill>
                  <a:srgbClr val="FF0000"/>
                </a:solidFill>
              </a:rPr>
              <a:t>Vision: </a:t>
            </a:r>
            <a:r>
              <a:rPr lang="en-US" sz="2000" dirty="0"/>
              <a:t>What image of the future we seek to create to strengthen the Christian community in 	   	   Jerusalem	</a:t>
            </a:r>
            <a:r>
              <a:rPr lang="en-US" sz="2000" dirty="0">
                <a:solidFill>
                  <a:srgbClr val="FF0000"/>
                </a:solidFill>
              </a:rPr>
              <a:t>	   </a:t>
            </a:r>
          </a:p>
          <a:p>
            <a:pPr marL="0" indent="0">
              <a:buNone/>
            </a:pPr>
            <a:r>
              <a:rPr lang="en-US" dirty="0">
                <a:solidFill>
                  <a:srgbClr val="FF0000"/>
                </a:solidFill>
              </a:rPr>
              <a:t>Mission: </a:t>
            </a:r>
            <a:r>
              <a:rPr lang="en-US" sz="2000" dirty="0"/>
              <a:t>Agreed statement of what we are suppose to be doing and why we are doing it </a:t>
            </a:r>
          </a:p>
          <a:p>
            <a:pPr marL="0" indent="0">
              <a:buNone/>
            </a:pPr>
            <a:endParaRPr lang="en-US" dirty="0"/>
          </a:p>
          <a:p>
            <a:pPr marL="0" indent="0">
              <a:buNone/>
            </a:pPr>
            <a:r>
              <a:rPr lang="en-US" dirty="0">
                <a:solidFill>
                  <a:srgbClr val="FF0000"/>
                </a:solidFill>
              </a:rPr>
              <a:t>Strategic Plan:</a:t>
            </a:r>
            <a:r>
              <a:rPr lang="en-US" dirty="0"/>
              <a:t> </a:t>
            </a:r>
            <a:r>
              <a:rPr lang="en-GB" sz="2000" dirty="0"/>
              <a:t>Strategic planning is a process that helps focus on aligning available collective 		     resources to best take advantage of the opportunities</a:t>
            </a:r>
            <a:endParaRPr lang="en-US" sz="2000" dirty="0"/>
          </a:p>
          <a:p>
            <a:pPr marL="0" indent="0">
              <a:buNone/>
            </a:pPr>
            <a:endParaRPr lang="LID4096" dirty="0"/>
          </a:p>
        </p:txBody>
      </p:sp>
    </p:spTree>
    <p:extLst>
      <p:ext uri="{BB962C8B-B14F-4D97-AF65-F5344CB8AC3E}">
        <p14:creationId xmlns:p14="http://schemas.microsoft.com/office/powerpoint/2010/main" val="2951832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300" b="1" dirty="0">
                <a:solidFill>
                  <a:srgbClr val="FF0000"/>
                </a:solidFill>
              </a:rPr>
              <a:t>Developing Strategies to Strengthen the Christian Presence in Jerusalem </a:t>
            </a:r>
            <a:endParaRPr lang="en-US" sz="4300" b="1" dirty="0">
              <a:solidFill>
                <a:srgbClr val="FF0000"/>
              </a:solidFill>
            </a:endParaRPr>
          </a:p>
        </p:txBody>
      </p:sp>
      <p:sp>
        <p:nvSpPr>
          <p:cNvPr id="3" name="Content Placeholder 2"/>
          <p:cNvSpPr>
            <a:spLocks noGrp="1"/>
          </p:cNvSpPr>
          <p:nvPr>
            <p:ph idx="1"/>
          </p:nvPr>
        </p:nvSpPr>
        <p:spPr/>
        <p:txBody>
          <a:bodyPr/>
          <a:lstStyle/>
          <a:p>
            <a:endParaRPr lang="en-GB" b="1" dirty="0"/>
          </a:p>
          <a:p>
            <a:endParaRPr lang="en-GB" b="1" dirty="0"/>
          </a:p>
          <a:p>
            <a:pPr marL="0" indent="0" algn="ctr">
              <a:buNone/>
            </a:pPr>
            <a:r>
              <a:rPr lang="en-GB" b="1" dirty="0"/>
              <a:t>What  actions might help the local Christian community in Jerusalem in order to preserve a strong Christian identity?</a:t>
            </a:r>
            <a:endParaRPr lang="en-GB" dirty="0"/>
          </a:p>
          <a:p>
            <a:endParaRPr lang="en-US" dirty="0"/>
          </a:p>
        </p:txBody>
      </p:sp>
    </p:spTree>
    <p:extLst>
      <p:ext uri="{BB962C8B-B14F-4D97-AF65-F5344CB8AC3E}">
        <p14:creationId xmlns:p14="http://schemas.microsoft.com/office/powerpoint/2010/main" val="394978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90688"/>
            <a:ext cx="10515600" cy="4351337"/>
          </a:xfrm>
        </p:spPr>
        <p:txBody>
          <a:bodyPr/>
          <a:lstStyle/>
          <a:p>
            <a:pPr marL="0" indent="0" algn="ctr">
              <a:buNone/>
            </a:pPr>
            <a:endParaRPr lang="en-US" dirty="0"/>
          </a:p>
          <a:p>
            <a:pPr marL="0" indent="0" algn="ctr">
              <a:buNone/>
            </a:pPr>
            <a:r>
              <a:rPr lang="en-US" dirty="0">
                <a:solidFill>
                  <a:srgbClr val="FF0000"/>
                </a:solidFill>
              </a:rPr>
              <a:t>Candle VS Oil Lamp</a:t>
            </a:r>
          </a:p>
          <a:p>
            <a:pPr marL="0" indent="0">
              <a:buNone/>
            </a:pPr>
            <a:endParaRPr lang="en-US" dirty="0"/>
          </a:p>
          <a:p>
            <a:pPr marL="0" indent="0">
              <a:buNone/>
            </a:pPr>
            <a:endParaRPr lang="en-US" dirty="0"/>
          </a:p>
          <a:p>
            <a:pPr marL="0" indent="0">
              <a:buNone/>
            </a:pPr>
            <a:endParaRPr lang="en-US" dirty="0"/>
          </a:p>
        </p:txBody>
      </p:sp>
      <p:pic>
        <p:nvPicPr>
          <p:cNvPr id="1028" name="Picture 4" descr="https://www.cheatsheet.com/wp-content/uploads/2017/09/melted-candl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3172999"/>
            <a:ext cx="3294843" cy="21815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i.pinimg.com/originals/83/6a/a7/836aa7dbca95e0433c75a4c765c245b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868" y="3068068"/>
            <a:ext cx="3160711" cy="2391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314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300" b="1" dirty="0">
                <a:solidFill>
                  <a:srgbClr val="FF0000"/>
                </a:solidFill>
              </a:rPr>
              <a:t>Humanitarian Or Existence</a:t>
            </a:r>
          </a:p>
        </p:txBody>
      </p:sp>
      <p:sp>
        <p:nvSpPr>
          <p:cNvPr id="3" name="Content Placeholder 2"/>
          <p:cNvSpPr>
            <a:spLocks noGrp="1"/>
          </p:cNvSpPr>
          <p:nvPr>
            <p:ph idx="1"/>
          </p:nvPr>
        </p:nvSpPr>
        <p:spPr/>
        <p:txBody>
          <a:bodyPr/>
          <a:lstStyle/>
          <a:p>
            <a:r>
              <a:rPr lang="en-US" dirty="0"/>
              <a:t>The Christian community, related insinuations and The Church are the Pioneers to Provide human assistance to all the people </a:t>
            </a:r>
          </a:p>
          <a:p>
            <a:r>
              <a:rPr lang="en-US" dirty="0"/>
              <a:t>Lobbying </a:t>
            </a:r>
            <a:r>
              <a:rPr lang="en-GB" dirty="0"/>
              <a:t>"Existence, not poverty“</a:t>
            </a:r>
          </a:p>
          <a:p>
            <a:r>
              <a:rPr lang="en-GB" dirty="0"/>
              <a:t>Building Public Awareness</a:t>
            </a:r>
          </a:p>
        </p:txBody>
      </p:sp>
    </p:spTree>
    <p:extLst>
      <p:ext uri="{BB962C8B-B14F-4D97-AF65-F5344CB8AC3E}">
        <p14:creationId xmlns:p14="http://schemas.microsoft.com/office/powerpoint/2010/main" val="71995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0805F-1D9F-4690-B32E-15CF3154A6BB}"/>
              </a:ext>
            </a:extLst>
          </p:cNvPr>
          <p:cNvSpPr>
            <a:spLocks noGrp="1"/>
          </p:cNvSpPr>
          <p:nvPr>
            <p:ph type="title"/>
          </p:nvPr>
        </p:nvSpPr>
        <p:spPr/>
        <p:txBody>
          <a:bodyPr>
            <a:normAutofit fontScale="90000"/>
          </a:bodyPr>
          <a:lstStyle/>
          <a:p>
            <a:pPr algn="ctr"/>
            <a:r>
              <a:rPr lang="en-US" sz="6600" b="1" dirty="0">
                <a:solidFill>
                  <a:srgbClr val="FF0000"/>
                </a:solidFill>
              </a:rPr>
              <a:t>Who are the Christians of Jerusalem </a:t>
            </a:r>
            <a:endParaRPr lang="x-none" sz="6600" b="1" dirty="0">
              <a:solidFill>
                <a:srgbClr val="FF0000"/>
              </a:solidFill>
            </a:endParaRPr>
          </a:p>
        </p:txBody>
      </p:sp>
      <p:sp>
        <p:nvSpPr>
          <p:cNvPr id="3" name="Content Placeholder 2">
            <a:extLst>
              <a:ext uri="{FF2B5EF4-FFF2-40B4-BE49-F238E27FC236}">
                <a16:creationId xmlns:a16="http://schemas.microsoft.com/office/drawing/2014/main" id="{E0F4E2A1-15BD-4E2B-AA46-340953C202AC}"/>
              </a:ext>
            </a:extLst>
          </p:cNvPr>
          <p:cNvSpPr>
            <a:spLocks noGrp="1"/>
          </p:cNvSpPr>
          <p:nvPr>
            <p:ph idx="1"/>
          </p:nvPr>
        </p:nvSpPr>
        <p:spPr>
          <a:xfrm>
            <a:off x="860612" y="1690687"/>
            <a:ext cx="10493188" cy="4879445"/>
          </a:xfrm>
        </p:spPr>
        <p:txBody>
          <a:bodyPr>
            <a:normAutofit/>
          </a:bodyPr>
          <a:lstStyle/>
          <a:p>
            <a:endParaRPr lang="en-GB" dirty="0"/>
          </a:p>
          <a:p>
            <a:endParaRPr lang="en-GB" dirty="0"/>
          </a:p>
          <a:p>
            <a:r>
              <a:rPr lang="en-GB" sz="2200" dirty="0"/>
              <a:t>Christian community  in Jerusalem is a mixture combination of: </a:t>
            </a:r>
          </a:p>
          <a:p>
            <a:endParaRPr lang="en-GB" sz="2200" dirty="0"/>
          </a:p>
          <a:p>
            <a:pPr marL="0" indent="0">
              <a:buNone/>
            </a:pPr>
            <a:r>
              <a:rPr lang="en-GB" sz="2200" dirty="0"/>
              <a:t>	1- </a:t>
            </a:r>
            <a:r>
              <a:rPr lang="en-GB" sz="2400" dirty="0"/>
              <a:t>The indigenous Christians </a:t>
            </a:r>
            <a:r>
              <a:rPr lang="en-GB" sz="2200" dirty="0"/>
              <a:t>  “Living Stones”  &amp;  </a:t>
            </a:r>
            <a:r>
              <a:rPr lang="en-US" sz="2200" dirty="0"/>
              <a:t>“Salt of the Earth”</a:t>
            </a:r>
          </a:p>
          <a:p>
            <a:pPr marL="0" indent="0">
              <a:buNone/>
            </a:pPr>
            <a:r>
              <a:rPr lang="en-US" sz="2200" dirty="0"/>
              <a:t>	2- </a:t>
            </a:r>
            <a:r>
              <a:rPr lang="en-GB" sz="2200" dirty="0"/>
              <a:t>Clergy and members of religious orders</a:t>
            </a:r>
          </a:p>
          <a:p>
            <a:pPr marL="0" indent="0">
              <a:buNone/>
            </a:pPr>
            <a:r>
              <a:rPr lang="en-GB" sz="2200" dirty="0"/>
              <a:t> 	3- </a:t>
            </a:r>
            <a:r>
              <a:rPr lang="en-GB" sz="2400" dirty="0"/>
              <a:t>Expatriate Christians living in the Holy Land</a:t>
            </a:r>
            <a:endParaRPr lang="en-US" sz="2200" dirty="0"/>
          </a:p>
          <a:p>
            <a:pPr marL="914400" lvl="2" indent="0">
              <a:buNone/>
            </a:pPr>
            <a:endParaRPr lang="en-GB" sz="2200" dirty="0"/>
          </a:p>
          <a:p>
            <a:pPr marL="914400" lvl="2" indent="0">
              <a:buNone/>
            </a:pPr>
            <a:endParaRPr lang="en-GB" sz="2200" dirty="0"/>
          </a:p>
        </p:txBody>
      </p:sp>
    </p:spTree>
    <p:extLst>
      <p:ext uri="{BB962C8B-B14F-4D97-AF65-F5344CB8AC3E}">
        <p14:creationId xmlns:p14="http://schemas.microsoft.com/office/powerpoint/2010/main" val="403020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ED33B-1A06-4A4B-BF24-FDE0D414FCC1}"/>
              </a:ext>
            </a:extLst>
          </p:cNvPr>
          <p:cNvSpPr>
            <a:spLocks noGrp="1"/>
          </p:cNvSpPr>
          <p:nvPr>
            <p:ph type="title"/>
          </p:nvPr>
        </p:nvSpPr>
        <p:spPr/>
        <p:txBody>
          <a:bodyPr/>
          <a:lstStyle/>
          <a:p>
            <a:r>
              <a:rPr lang="en-US" sz="5900" b="1" dirty="0">
                <a:solidFill>
                  <a:srgbClr val="FF0000"/>
                </a:solidFill>
              </a:rPr>
              <a:t>The First “Christian Community”  </a:t>
            </a:r>
            <a:endParaRPr lang="x-none" sz="5900" b="1" dirty="0">
              <a:solidFill>
                <a:srgbClr val="FF0000"/>
              </a:solidFill>
            </a:endParaRPr>
          </a:p>
        </p:txBody>
      </p:sp>
      <p:sp>
        <p:nvSpPr>
          <p:cNvPr id="3" name="Content Placeholder 2">
            <a:extLst>
              <a:ext uri="{FF2B5EF4-FFF2-40B4-BE49-F238E27FC236}">
                <a16:creationId xmlns:a16="http://schemas.microsoft.com/office/drawing/2014/main" id="{97380734-53D2-48BE-9090-DC92CE4A89C3}"/>
              </a:ext>
            </a:extLst>
          </p:cNvPr>
          <p:cNvSpPr>
            <a:spLocks noGrp="1"/>
          </p:cNvSpPr>
          <p:nvPr>
            <p:ph idx="1"/>
          </p:nvPr>
        </p:nvSpPr>
        <p:spPr/>
        <p:txBody>
          <a:bodyPr>
            <a:normAutofit/>
          </a:bodyPr>
          <a:lstStyle/>
          <a:p>
            <a:r>
              <a:rPr lang="en-GB" sz="2400" dirty="0"/>
              <a:t>The first Christian community started after the Pentecost, when the Holy Spirit came down on the disciples, as described in the Acts of the Apostles. </a:t>
            </a:r>
            <a:r>
              <a:rPr lang="en-GB" sz="1200" dirty="0"/>
              <a:t>Acts 2: 2-4</a:t>
            </a:r>
          </a:p>
          <a:p>
            <a:r>
              <a:rPr lang="en-US" sz="2400" dirty="0"/>
              <a:t>In the beginning, these early Christians originated were pagans,  Arabs, Jewish and they are from Juda,  Crete, Asia, Parthians, Meds, Mesopotamia, Cappadocia, Egypt, Libya and others. </a:t>
            </a:r>
            <a:r>
              <a:rPr lang="en-GB" sz="1200" dirty="0"/>
              <a:t>Acts 2: 2-11</a:t>
            </a:r>
            <a:endParaRPr lang="en-US" sz="1200" dirty="0"/>
          </a:p>
          <a:p>
            <a:r>
              <a:rPr lang="en-US" sz="2400" dirty="0"/>
              <a:t>Since  every nation and civilization that came, settled, and eventually departed the Holy Land, left behind some of their traditions and beliefs. These traditions and beliefs merged with those of the Holy Land Christian community</a:t>
            </a:r>
            <a:r>
              <a:rPr lang="en-US" dirty="0"/>
              <a:t>.</a:t>
            </a:r>
            <a:endParaRPr lang="x-none" dirty="0"/>
          </a:p>
          <a:p>
            <a:endParaRPr lang="en-US" dirty="0"/>
          </a:p>
          <a:p>
            <a:endParaRPr lang="en-GB" sz="1600" dirty="0"/>
          </a:p>
          <a:p>
            <a:endParaRPr lang="en-GB" sz="1600" dirty="0"/>
          </a:p>
        </p:txBody>
      </p:sp>
    </p:spTree>
    <p:extLst>
      <p:ext uri="{BB962C8B-B14F-4D97-AF65-F5344CB8AC3E}">
        <p14:creationId xmlns:p14="http://schemas.microsoft.com/office/powerpoint/2010/main" val="178826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8D538-1B1C-48EE-8698-F47334271050}"/>
              </a:ext>
            </a:extLst>
          </p:cNvPr>
          <p:cNvSpPr>
            <a:spLocks noGrp="1"/>
          </p:cNvSpPr>
          <p:nvPr>
            <p:ph type="title"/>
          </p:nvPr>
        </p:nvSpPr>
        <p:spPr>
          <a:xfrm>
            <a:off x="838200" y="487456"/>
            <a:ext cx="10515600" cy="1325563"/>
          </a:xfrm>
        </p:spPr>
        <p:txBody>
          <a:bodyPr/>
          <a:lstStyle/>
          <a:p>
            <a:pPr algn="ctr"/>
            <a:r>
              <a:rPr lang="en-GB" sz="5900" b="1" dirty="0">
                <a:solidFill>
                  <a:srgbClr val="FF0000"/>
                </a:solidFill>
              </a:rPr>
              <a:t>The Church Denomination </a:t>
            </a:r>
            <a:endParaRPr lang="x-none" sz="5900" b="1" dirty="0">
              <a:solidFill>
                <a:srgbClr val="FF0000"/>
              </a:solidFill>
            </a:endParaRPr>
          </a:p>
        </p:txBody>
      </p:sp>
      <p:sp>
        <p:nvSpPr>
          <p:cNvPr id="3" name="Content Placeholder 2">
            <a:extLst>
              <a:ext uri="{FF2B5EF4-FFF2-40B4-BE49-F238E27FC236}">
                <a16:creationId xmlns:a16="http://schemas.microsoft.com/office/drawing/2014/main" id="{22467218-5779-4DE3-9D6B-94CA908F768C}"/>
              </a:ext>
            </a:extLst>
          </p:cNvPr>
          <p:cNvSpPr>
            <a:spLocks noGrp="1"/>
          </p:cNvSpPr>
          <p:nvPr>
            <p:ph idx="1"/>
          </p:nvPr>
        </p:nvSpPr>
        <p:spPr/>
        <p:txBody>
          <a:bodyPr>
            <a:normAutofit/>
          </a:bodyPr>
          <a:lstStyle/>
          <a:p>
            <a:r>
              <a:rPr lang="en-GB" sz="2400" dirty="0"/>
              <a:t>The Holy Land’s Christian identity comes from its Church affiliations ( denominations), and local Christian community. </a:t>
            </a:r>
          </a:p>
          <a:p>
            <a:r>
              <a:rPr lang="en-GB" sz="2400" dirty="0"/>
              <a:t>13 official denominations of Christianity in the Holy Land. </a:t>
            </a:r>
          </a:p>
          <a:p>
            <a:r>
              <a:rPr lang="en-GB" sz="2400" dirty="0"/>
              <a:t>Three Patriarchs reside in Jerusalem; Greek Orthodox, Roman Catholic (Latin), and Armenian. </a:t>
            </a:r>
          </a:p>
          <a:p>
            <a:r>
              <a:rPr lang="en-GB" sz="2400" dirty="0"/>
              <a:t>10 other Archbishops and Bishops, five Catholic: (Melkite, Maronite, Syrian, Armenian, and Chaldean); three Orthodox: (Coptic, Syrian, and Ethiopian) and two Protestant: (Anglican and Lutheran).</a:t>
            </a:r>
            <a:endParaRPr lang="x-none" sz="2400" dirty="0"/>
          </a:p>
        </p:txBody>
      </p:sp>
    </p:spTree>
    <p:extLst>
      <p:ext uri="{BB962C8B-B14F-4D97-AF65-F5344CB8AC3E}">
        <p14:creationId xmlns:p14="http://schemas.microsoft.com/office/powerpoint/2010/main" val="766425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2D15-8AEF-4DB4-A950-022842455760}"/>
              </a:ext>
            </a:extLst>
          </p:cNvPr>
          <p:cNvSpPr>
            <a:spLocks noGrp="1"/>
          </p:cNvSpPr>
          <p:nvPr>
            <p:ph type="title"/>
          </p:nvPr>
        </p:nvSpPr>
        <p:spPr/>
        <p:txBody>
          <a:bodyPr>
            <a:normAutofit fontScale="90000"/>
          </a:bodyPr>
          <a:lstStyle/>
          <a:p>
            <a:pPr algn="ctr"/>
            <a:r>
              <a:rPr lang="en-US" sz="5900" b="1" dirty="0">
                <a:solidFill>
                  <a:srgbClr val="FF0000"/>
                </a:solidFill>
              </a:rPr>
              <a:t>Christian Community Population  in     			   Jerusalem 					</a:t>
            </a:r>
            <a:endParaRPr lang="x-none" sz="5900" b="1" dirty="0">
              <a:solidFill>
                <a:srgbClr val="FF0000"/>
              </a:solidFill>
            </a:endParaRPr>
          </a:p>
        </p:txBody>
      </p:sp>
      <p:sp>
        <p:nvSpPr>
          <p:cNvPr id="3" name="Content Placeholder 2">
            <a:extLst>
              <a:ext uri="{FF2B5EF4-FFF2-40B4-BE49-F238E27FC236}">
                <a16:creationId xmlns:a16="http://schemas.microsoft.com/office/drawing/2014/main" id="{459206F5-800A-4CD0-8050-06092E0CF261}"/>
              </a:ext>
            </a:extLst>
          </p:cNvPr>
          <p:cNvSpPr>
            <a:spLocks noGrp="1"/>
          </p:cNvSpPr>
          <p:nvPr>
            <p:ph idx="1"/>
          </p:nvPr>
        </p:nvSpPr>
        <p:spPr/>
        <p:txBody>
          <a:bodyPr>
            <a:normAutofit/>
          </a:bodyPr>
          <a:lstStyle/>
          <a:p>
            <a:r>
              <a:rPr lang="en-GB" dirty="0"/>
              <a:t>The Christian community population in Jerusalem estimated around </a:t>
            </a:r>
            <a:r>
              <a:rPr lang="en-GB" dirty="0">
                <a:solidFill>
                  <a:srgbClr val="FF0000"/>
                </a:solidFill>
              </a:rPr>
              <a:t>9 </a:t>
            </a:r>
            <a:r>
              <a:rPr lang="en-GB" dirty="0"/>
              <a:t>thousand which represents </a:t>
            </a:r>
            <a:r>
              <a:rPr lang="en-GB" dirty="0">
                <a:solidFill>
                  <a:srgbClr val="FF0000"/>
                </a:solidFill>
              </a:rPr>
              <a:t>less than one percent</a:t>
            </a:r>
            <a:r>
              <a:rPr lang="en-GB" dirty="0"/>
              <a:t> of the total population of the city of Jerusalem While, the total population of Christians in the Holy Land estimated around </a:t>
            </a:r>
            <a:r>
              <a:rPr lang="en-GB" dirty="0">
                <a:solidFill>
                  <a:srgbClr val="FF0000"/>
                </a:solidFill>
              </a:rPr>
              <a:t>150,000. </a:t>
            </a:r>
          </a:p>
          <a:p>
            <a:r>
              <a:rPr lang="en-GB" dirty="0"/>
              <a:t>The population of Jerusalem estimated around </a:t>
            </a:r>
            <a:r>
              <a:rPr lang="en-GB" dirty="0">
                <a:solidFill>
                  <a:srgbClr val="FF0000"/>
                </a:solidFill>
              </a:rPr>
              <a:t>1 million</a:t>
            </a:r>
            <a:r>
              <a:rPr lang="en-GB" dirty="0"/>
              <a:t>, in which </a:t>
            </a:r>
            <a:r>
              <a:rPr lang="en-GB" dirty="0">
                <a:solidFill>
                  <a:srgbClr val="FF0000"/>
                </a:solidFill>
              </a:rPr>
              <a:t>62%</a:t>
            </a:r>
            <a:r>
              <a:rPr lang="en-GB" dirty="0"/>
              <a:t> are Jews, </a:t>
            </a:r>
            <a:r>
              <a:rPr lang="en-GB" dirty="0">
                <a:solidFill>
                  <a:srgbClr val="FF0000"/>
                </a:solidFill>
              </a:rPr>
              <a:t>38%</a:t>
            </a:r>
            <a:r>
              <a:rPr lang="en-GB" dirty="0"/>
              <a:t> are Palestinians and less than </a:t>
            </a:r>
            <a:r>
              <a:rPr lang="en-GB" dirty="0">
                <a:solidFill>
                  <a:srgbClr val="FF0000"/>
                </a:solidFill>
              </a:rPr>
              <a:t>1 percent </a:t>
            </a:r>
            <a:r>
              <a:rPr lang="en-GB" dirty="0"/>
              <a:t>of </a:t>
            </a:r>
            <a:r>
              <a:rPr lang="en-GB" dirty="0">
                <a:solidFill>
                  <a:srgbClr val="FF0000"/>
                </a:solidFill>
              </a:rPr>
              <a:t> </a:t>
            </a:r>
            <a:r>
              <a:rPr lang="en-GB" dirty="0"/>
              <a:t>the total population are Palestinian Christians  </a:t>
            </a:r>
          </a:p>
          <a:p>
            <a:endParaRPr lang="en-US" dirty="0"/>
          </a:p>
        </p:txBody>
      </p:sp>
    </p:spTree>
    <p:extLst>
      <p:ext uri="{BB962C8B-B14F-4D97-AF65-F5344CB8AC3E}">
        <p14:creationId xmlns:p14="http://schemas.microsoft.com/office/powerpoint/2010/main" val="297967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0405"/>
            <a:ext cx="10515600" cy="1325563"/>
          </a:xfrm>
        </p:spPr>
        <p:txBody>
          <a:bodyPr>
            <a:noAutofit/>
          </a:bodyPr>
          <a:lstStyle/>
          <a:p>
            <a:pPr algn="ctr"/>
            <a:r>
              <a:rPr lang="en-US" sz="5300" b="1" dirty="0">
                <a:solidFill>
                  <a:srgbClr val="FF0000"/>
                </a:solidFill>
              </a:rPr>
              <a:t>Population of the Christian community in Jerusalem  </a:t>
            </a:r>
          </a:p>
        </p:txBody>
      </p:sp>
      <p:sp>
        <p:nvSpPr>
          <p:cNvPr id="3" name="Content Placeholder 2"/>
          <p:cNvSpPr>
            <a:spLocks noGrp="1"/>
          </p:cNvSpPr>
          <p:nvPr>
            <p:ph idx="1"/>
          </p:nvPr>
        </p:nvSpPr>
        <p:spPr/>
        <p:txBody>
          <a:bodyPr>
            <a:normAutofit/>
          </a:bodyPr>
          <a:lstStyle/>
          <a:p>
            <a:endParaRPr lang="en-US" dirty="0"/>
          </a:p>
          <a:p>
            <a:r>
              <a:rPr lang="en-US" dirty="0"/>
              <a:t>1905 – </a:t>
            </a:r>
            <a:r>
              <a:rPr lang="en-US" dirty="0">
                <a:solidFill>
                  <a:srgbClr val="FF0000"/>
                </a:solidFill>
              </a:rPr>
              <a:t>13,000</a:t>
            </a:r>
            <a:r>
              <a:rPr lang="en-US" dirty="0"/>
              <a:t> out of 60,000</a:t>
            </a:r>
          </a:p>
          <a:p>
            <a:r>
              <a:rPr lang="en-US" dirty="0"/>
              <a:t>1913 – </a:t>
            </a:r>
            <a:r>
              <a:rPr lang="en-US" dirty="0">
                <a:solidFill>
                  <a:srgbClr val="FF0000"/>
                </a:solidFill>
              </a:rPr>
              <a:t>16,750 </a:t>
            </a:r>
            <a:r>
              <a:rPr lang="en-US" dirty="0"/>
              <a:t>out 74,800</a:t>
            </a:r>
          </a:p>
          <a:p>
            <a:r>
              <a:rPr lang="en-US" dirty="0"/>
              <a:t>1922 – </a:t>
            </a:r>
            <a:r>
              <a:rPr lang="en-US" dirty="0">
                <a:solidFill>
                  <a:srgbClr val="FF0000"/>
                </a:solidFill>
              </a:rPr>
              <a:t>14,669</a:t>
            </a:r>
            <a:r>
              <a:rPr lang="en-US" dirty="0"/>
              <a:t> out 62,000</a:t>
            </a:r>
          </a:p>
          <a:p>
            <a:r>
              <a:rPr lang="en-US" dirty="0"/>
              <a:t>1931- </a:t>
            </a:r>
            <a:r>
              <a:rPr lang="en-US" dirty="0">
                <a:solidFill>
                  <a:srgbClr val="FF0000"/>
                </a:solidFill>
              </a:rPr>
              <a:t>19,335</a:t>
            </a:r>
            <a:r>
              <a:rPr lang="en-US" dirty="0"/>
              <a:t> out of 90,451</a:t>
            </a:r>
          </a:p>
          <a:p>
            <a:r>
              <a:rPr lang="en-US" dirty="0"/>
              <a:t>1948- </a:t>
            </a:r>
            <a:r>
              <a:rPr lang="en-US" dirty="0">
                <a:solidFill>
                  <a:srgbClr val="FF0000"/>
                </a:solidFill>
              </a:rPr>
              <a:t>25,000</a:t>
            </a:r>
            <a:r>
              <a:rPr lang="en-US" dirty="0"/>
              <a:t> out of 165,000</a:t>
            </a:r>
          </a:p>
          <a:p>
            <a:r>
              <a:rPr lang="en-US" dirty="0"/>
              <a:t>1967- </a:t>
            </a:r>
            <a:r>
              <a:rPr lang="en-US" dirty="0">
                <a:solidFill>
                  <a:srgbClr val="FF0000"/>
                </a:solidFill>
              </a:rPr>
              <a:t>12,646</a:t>
            </a:r>
            <a:r>
              <a:rPr lang="en-US" dirty="0"/>
              <a:t> out of 262,000</a:t>
            </a:r>
          </a:p>
          <a:p>
            <a:r>
              <a:rPr lang="en-US" dirty="0"/>
              <a:t>2021- </a:t>
            </a:r>
            <a:r>
              <a:rPr lang="en-US" dirty="0">
                <a:solidFill>
                  <a:srgbClr val="FF0000"/>
                </a:solidFill>
              </a:rPr>
              <a:t>9,000 </a:t>
            </a:r>
            <a:r>
              <a:rPr lang="en-US" dirty="0"/>
              <a:t>out of 950,000</a:t>
            </a:r>
          </a:p>
          <a:p>
            <a:endParaRPr lang="en-US" dirty="0"/>
          </a:p>
        </p:txBody>
      </p:sp>
    </p:spTree>
    <p:extLst>
      <p:ext uri="{BB962C8B-B14F-4D97-AF65-F5344CB8AC3E}">
        <p14:creationId xmlns:p14="http://schemas.microsoft.com/office/powerpoint/2010/main" val="411245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a:solidFill>
                  <a:srgbClr val="FF0000"/>
                </a:solidFill>
              </a:rPr>
              <a:t>Church Entity in the Old City of Jerusalem </a:t>
            </a:r>
          </a:p>
        </p:txBody>
      </p:sp>
      <p:sp>
        <p:nvSpPr>
          <p:cNvPr id="3" name="Content Placeholder 2"/>
          <p:cNvSpPr>
            <a:spLocks noGrp="1"/>
          </p:cNvSpPr>
          <p:nvPr>
            <p:ph idx="1"/>
          </p:nvPr>
        </p:nvSpPr>
        <p:spPr/>
        <p:txBody>
          <a:bodyPr/>
          <a:lstStyle/>
          <a:p>
            <a:r>
              <a:rPr lang="en-US" dirty="0"/>
              <a:t>About one third  of the Old City properties are owned, controlled and managed by the different Church Denominations</a:t>
            </a:r>
          </a:p>
          <a:p>
            <a:r>
              <a:rPr lang="en-US" dirty="0"/>
              <a:t>76 Churches, Shrines, Monasteries &amp; Convents</a:t>
            </a:r>
          </a:p>
          <a:p>
            <a:r>
              <a:rPr lang="en-US" dirty="0"/>
              <a:t>More than 900 houses </a:t>
            </a:r>
          </a:p>
          <a:p>
            <a:r>
              <a:rPr lang="en-US" dirty="0"/>
              <a:t>About 500 commercial shops </a:t>
            </a:r>
          </a:p>
          <a:p>
            <a:endParaRPr lang="en-US" dirty="0"/>
          </a:p>
          <a:p>
            <a:endParaRPr lang="en-US" dirty="0"/>
          </a:p>
        </p:txBody>
      </p:sp>
      <p:pic>
        <p:nvPicPr>
          <p:cNvPr id="4" name="Picture 3" descr="C:\Users\hp\Downloads\IMG-20210122-WA001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6870" y="2680447"/>
            <a:ext cx="3341701" cy="3223775"/>
          </a:xfrm>
          <a:prstGeom prst="rect">
            <a:avLst/>
          </a:prstGeom>
          <a:noFill/>
          <a:ln>
            <a:noFill/>
          </a:ln>
        </p:spPr>
      </p:pic>
    </p:spTree>
    <p:extLst>
      <p:ext uri="{BB962C8B-B14F-4D97-AF65-F5344CB8AC3E}">
        <p14:creationId xmlns:p14="http://schemas.microsoft.com/office/powerpoint/2010/main" val="2714514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dirty="0">
                <a:solidFill>
                  <a:srgbClr val="FF0000"/>
                </a:solidFill>
              </a:rPr>
              <a:t>Were do Christians live  in the Old City of     	Jerusalem </a:t>
            </a:r>
          </a:p>
        </p:txBody>
      </p:sp>
      <p:sp>
        <p:nvSpPr>
          <p:cNvPr id="3" name="Content Placeholder 2"/>
          <p:cNvSpPr>
            <a:spLocks noGrp="1"/>
          </p:cNvSpPr>
          <p:nvPr>
            <p:ph idx="1"/>
          </p:nvPr>
        </p:nvSpPr>
        <p:spPr/>
        <p:txBody>
          <a:bodyPr/>
          <a:lstStyle/>
          <a:p>
            <a:r>
              <a:rPr lang="en-GB" dirty="0"/>
              <a:t>Monastery residential compounds</a:t>
            </a:r>
          </a:p>
          <a:p>
            <a:pPr marL="0" indent="0">
              <a:buNone/>
            </a:pPr>
            <a:r>
              <a:rPr lang="en-GB" dirty="0"/>
              <a:t>  14 monastery residential compounds </a:t>
            </a:r>
          </a:p>
          <a:p>
            <a:r>
              <a:rPr lang="en-GB" dirty="0"/>
              <a:t>Christian residential compounds </a:t>
            </a:r>
          </a:p>
          <a:p>
            <a:pPr marL="0" indent="0">
              <a:buNone/>
            </a:pPr>
            <a:r>
              <a:rPr lang="en-GB" dirty="0"/>
              <a:t>  8 residential compounds </a:t>
            </a:r>
          </a:p>
          <a:p>
            <a:r>
              <a:rPr lang="en-GB" dirty="0"/>
              <a:t> Buildings, Private houses and </a:t>
            </a:r>
            <a:r>
              <a:rPr lang="en-GB" dirty="0" err="1"/>
              <a:t>Housh</a:t>
            </a:r>
            <a:r>
              <a:rPr lang="en-GB" dirty="0"/>
              <a:t>(s) (courtyards). </a:t>
            </a:r>
            <a:endParaRPr lang="en-US" dirty="0"/>
          </a:p>
          <a:p>
            <a:endParaRPr lang="en-US" dirty="0"/>
          </a:p>
        </p:txBody>
      </p:sp>
    </p:spTree>
    <p:extLst>
      <p:ext uri="{BB962C8B-B14F-4D97-AF65-F5344CB8AC3E}">
        <p14:creationId xmlns:p14="http://schemas.microsoft.com/office/powerpoint/2010/main" val="1572892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492AFEE9-E191-489F-BEF5-EA85B943FD22}"/>
              </a:ext>
            </a:extLst>
          </p:cNvPr>
          <p:cNvGraphicFramePr/>
          <p:nvPr>
            <p:extLst>
              <p:ext uri="{D42A27DB-BD31-4B8C-83A1-F6EECF244321}">
                <p14:modId xmlns:p14="http://schemas.microsoft.com/office/powerpoint/2010/main" val="1336341586"/>
              </p:ext>
            </p:extLst>
          </p:nvPr>
        </p:nvGraphicFramePr>
        <p:xfrm>
          <a:off x="1190171" y="217714"/>
          <a:ext cx="8142515" cy="5791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5732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1833</TotalTime>
  <Words>784</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Albertus Extra Bold</vt:lpstr>
      <vt:lpstr>Arial</vt:lpstr>
      <vt:lpstr>Calibri</vt:lpstr>
      <vt:lpstr>Calibri Light</vt:lpstr>
      <vt:lpstr>Office Theme</vt:lpstr>
      <vt:lpstr>      Christian Presence        in Jerusalem </vt:lpstr>
      <vt:lpstr>Who are the Christians of Jerusalem </vt:lpstr>
      <vt:lpstr>The First “Christian Community”  </vt:lpstr>
      <vt:lpstr>The Church Denomination </vt:lpstr>
      <vt:lpstr>Christian Community Population  in           Jerusalem      </vt:lpstr>
      <vt:lpstr>Population of the Christian community in Jerusalem  </vt:lpstr>
      <vt:lpstr>Church Entity in the Old City of Jerusalem </vt:lpstr>
      <vt:lpstr>Were do Christians live  in the Old City of      Jerusalem </vt:lpstr>
      <vt:lpstr>PowerPoint Presentation</vt:lpstr>
      <vt:lpstr>Church Entity outside the old city of Jerusalem </vt:lpstr>
      <vt:lpstr>Christian based Institutions in Jerusalem </vt:lpstr>
      <vt:lpstr>Lack of knowledge to develop </vt:lpstr>
      <vt:lpstr>What Should be Done </vt:lpstr>
      <vt:lpstr>Developing Strategies to Strengthen the Christian Presence in Jerusalem </vt:lpstr>
      <vt:lpstr>PowerPoint Presentation</vt:lpstr>
      <vt:lpstr>Humanitarian Or Existence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  Context in Jerusalem</dc:title>
  <dc:creator>Admin</dc:creator>
  <cp:lastModifiedBy>Admin</cp:lastModifiedBy>
  <cp:revision>90</cp:revision>
  <cp:lastPrinted>2022-03-28T11:59:46Z</cp:lastPrinted>
  <dcterms:created xsi:type="dcterms:W3CDTF">2022-03-15T11:22:28Z</dcterms:created>
  <dcterms:modified xsi:type="dcterms:W3CDTF">2022-04-05T13:04:45Z</dcterms:modified>
</cp:coreProperties>
</file>